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14402-8793-4D4D-91AC-94F93DF58BF9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35BC2-0CF4-4CB5-BC51-7FB2DB4D01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00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8127E-931F-459D-B92B-E541FCEC1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17C0F-6AF4-447F-90F2-B2F51A70F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47464-8F38-46A2-A94A-E4A86355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E-BDBA-4628-9228-466435F5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36F0C-60E0-4788-8CDB-E8B2474C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22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33A2-739D-42F2-B3CB-7BB11D21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ADB6C-098E-45BF-BD35-5A5A40DA3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5231F-8AD5-4575-B19C-58F6EB9A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4F0E6-F65A-4F2F-AFC6-736126C0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E36C0-4443-4D67-8625-9193E913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613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3B0A74-5431-4F73-A361-EDD4ADF4B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C319E-ED81-4DA7-89B6-F091221C9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F158B-66CC-47FD-A01D-1F98F749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B0FD3-603F-4768-95CC-327CF9DF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AAFE-C1E6-4859-AC89-0730836F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435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22E3-E5EC-4BF4-9D26-EA8D57DC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80BB8-7953-4F95-A6D9-9DC82320D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15373-9507-4E67-8D2B-C34D2304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02A00-814B-444A-9E24-F75FEEF6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C17EB-4DC7-4612-BBBE-EEF495C2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462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9281F-6080-47FC-8989-F81AD83C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2A0FA-A2A7-476C-8941-36F930308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0E29-2F4F-4DE5-9C44-1BD4F3A0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52F3C-DAD2-4341-BFA3-D5A4B0A5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44E42-8E3F-4156-9FB2-64A27448A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719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FF82-CD2C-4EE9-ABE7-0EBDA34C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D2E22-E16A-4FD0-AABF-42951A1E6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ABB9-7011-4F91-BC5F-C0064D5E8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68278-E180-4408-ABD7-DCA619BF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0ACD2-3C1C-4416-A9D9-040C32AF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176F9-ACFF-47B6-AADA-29D18B50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247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CFCF-B559-444F-B3B5-5856D1C8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13E61-6F4F-498E-9C9B-BAD674379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44260-9099-4359-B53C-F4C50531A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1659CE-536B-411D-BDFB-66107B8E2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FB7421-3670-4DC4-B9FA-8A863964F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988FA-B83B-4666-90E5-2E257116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418278-E276-4878-8C23-17A0A421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656A0B-F08A-43B2-8254-53C6EA1D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582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CCE1-6369-4233-888E-26C4D66A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4A540-04D6-44DD-BF66-EBF8D8E1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64C2CE-C475-459B-ABD1-423CD93F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4C943-79BD-464B-AB04-DCF53B74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049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1905F-FBDA-46D8-91B1-ABCEE688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39901-07E7-49A8-A1AE-F628EA123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98ECE-9614-4419-8E13-420B37C5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588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A4BEF-DBB9-4114-A091-7EF958E7B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ECAD-5A2A-4579-8E88-F869E80E6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0D6EB-58AF-4617-BE82-EEEDBD9C2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0497E-360F-4334-A6E8-882521ED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ABD0A-F484-4B1F-A940-6BABFFB6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8336-4A4B-4FED-B3F5-C39BF4B59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72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5778-195F-4136-B9EA-945E4F12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0A20E-60A1-4655-8E5C-D515F5047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A7B70-5B71-4121-8F72-FF1B032E1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91772-8270-4276-A7B1-5E9C67D0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3DA51-30B8-4473-8B4B-C8C7DA33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3E1D0-2CC9-4AB7-9A2E-ED95A8DB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979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BE6758-43BC-4E50-B6E0-550733DB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09D20-AFD5-4A88-AE06-179581904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759D7-DAB2-4753-8FB6-95C4780DE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E718-DF4A-4291-A9A6-862F1F6C14FE}" type="datetimeFigureOut">
              <a:rPr lang="sl-SI" smtClean="0"/>
              <a:t>23. 04. 2020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86A1F-4114-44F4-9580-58699609A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EE590-3012-4932-96E0-C6064DB63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3D8E-C4E8-4E70-A248-71EBA8F19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75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ndy_colors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Apple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AF123AE6-DFC9-4E4D-B0FE-E9E41C570EF6}"/>
              </a:ext>
            </a:extLst>
          </p:cNvPr>
          <p:cNvSpPr/>
          <p:nvPr/>
        </p:nvSpPr>
        <p:spPr>
          <a:xfrm>
            <a:off x="8942664" y="3988384"/>
            <a:ext cx="1946239" cy="770601"/>
          </a:xfrm>
          <a:prstGeom prst="roundRect">
            <a:avLst>
              <a:gd name="adj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6DC9F06A-BC39-4300-9A99-6BFE1F435DA0}"/>
              </a:ext>
            </a:extLst>
          </p:cNvPr>
          <p:cNvSpPr/>
          <p:nvPr/>
        </p:nvSpPr>
        <p:spPr>
          <a:xfrm>
            <a:off x="9924177" y="489434"/>
            <a:ext cx="1946246" cy="77060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A5D2DE-799D-49DA-A839-1388E1BED461}"/>
              </a:ext>
            </a:extLst>
          </p:cNvPr>
          <p:cNvSpPr/>
          <p:nvPr/>
        </p:nvSpPr>
        <p:spPr>
          <a:xfrm>
            <a:off x="4907560" y="2718033"/>
            <a:ext cx="2743200" cy="114929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5EFC8A-AE31-4E44-ADE8-53BD6AF40472}"/>
              </a:ext>
            </a:extLst>
          </p:cNvPr>
          <p:cNvSpPr txBox="1"/>
          <p:nvPr/>
        </p:nvSpPr>
        <p:spPr>
          <a:xfrm>
            <a:off x="4974672" y="3092624"/>
            <a:ext cx="2676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chemeClr val="bg1"/>
                </a:solidFill>
              </a:rPr>
              <a:t>PAMETNA IZBIRA ŽIVIL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4CE303-F2F2-47F8-BD7B-F66E8D251EF7}"/>
              </a:ext>
            </a:extLst>
          </p:cNvPr>
          <p:cNvCxnSpPr>
            <a:cxnSpLocks/>
            <a:stCxn id="7" idx="0"/>
            <a:endCxn id="52" idx="2"/>
          </p:cNvCxnSpPr>
          <p:nvPr/>
        </p:nvCxnSpPr>
        <p:spPr>
          <a:xfrm flipV="1">
            <a:off x="6279160" y="1240208"/>
            <a:ext cx="0" cy="147782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BE8FC4-A2AD-4F2E-8A34-C45C050F1D01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7252283" y="891336"/>
            <a:ext cx="267189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C32D9F-0FD1-4C43-A5C4-A8BD261B3C6F}"/>
              </a:ext>
            </a:extLst>
          </p:cNvPr>
          <p:cNvCxnSpPr>
            <a:cxnSpLocks/>
            <a:stCxn id="52" idx="1"/>
            <a:endCxn id="40" idx="3"/>
          </p:cNvCxnSpPr>
          <p:nvPr/>
        </p:nvCxnSpPr>
        <p:spPr>
          <a:xfrm flipH="1" flipV="1">
            <a:off x="2466347" y="874735"/>
            <a:ext cx="2839690" cy="1660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E236C94-D103-4488-9CE7-E47330FCF827}"/>
              </a:ext>
            </a:extLst>
          </p:cNvPr>
          <p:cNvSpPr/>
          <p:nvPr/>
        </p:nvSpPr>
        <p:spPr>
          <a:xfrm>
            <a:off x="520108" y="489434"/>
            <a:ext cx="1946239" cy="77060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D7DB9E5-E567-4EC9-AD2F-825A6EFD8B16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279160" y="3867325"/>
            <a:ext cx="0" cy="4103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883ACCC-F930-4BEE-8327-55C2B45E08E0}"/>
              </a:ext>
            </a:extLst>
          </p:cNvPr>
          <p:cNvSpPr/>
          <p:nvPr/>
        </p:nvSpPr>
        <p:spPr>
          <a:xfrm>
            <a:off x="1610706" y="4057436"/>
            <a:ext cx="1946246" cy="6977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9E3B0ED-6B11-4D38-9513-D442290047A8}"/>
              </a:ext>
            </a:extLst>
          </p:cNvPr>
          <p:cNvSpPr/>
          <p:nvPr/>
        </p:nvSpPr>
        <p:spPr>
          <a:xfrm>
            <a:off x="5306037" y="542464"/>
            <a:ext cx="1946246" cy="6977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/>
              <a:t>HRANILNE</a:t>
            </a:r>
            <a:r>
              <a:rPr lang="sl-SI" dirty="0"/>
              <a:t> </a:t>
            </a:r>
            <a:r>
              <a:rPr lang="sl-SI" b="1" dirty="0"/>
              <a:t>SNOVI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788B475-32EF-4036-A3F1-6D6ED25C946D}"/>
              </a:ext>
            </a:extLst>
          </p:cNvPr>
          <p:cNvCxnSpPr>
            <a:cxnSpLocks/>
            <a:endCxn id="50" idx="3"/>
          </p:cNvCxnSpPr>
          <p:nvPr/>
        </p:nvCxnSpPr>
        <p:spPr>
          <a:xfrm flipH="1">
            <a:off x="3556952" y="4406308"/>
            <a:ext cx="5402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989B560-1909-4F4D-9289-838D1C69F753}"/>
              </a:ext>
            </a:extLst>
          </p:cNvPr>
          <p:cNvCxnSpPr/>
          <p:nvPr/>
        </p:nvCxnSpPr>
        <p:spPr>
          <a:xfrm>
            <a:off x="6279160" y="4277656"/>
            <a:ext cx="0" cy="6215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BEEF9F33-EC6D-4BCA-A61F-BD62223149EF}"/>
              </a:ext>
            </a:extLst>
          </p:cNvPr>
          <p:cNvSpPr/>
          <p:nvPr/>
        </p:nvSpPr>
        <p:spPr>
          <a:xfrm>
            <a:off x="5306037" y="4899171"/>
            <a:ext cx="1946246" cy="6977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1" name="Picture 80" descr="A close up of many different types of food&#10;&#10;Description automatically generated">
            <a:extLst>
              <a:ext uri="{FF2B5EF4-FFF2-40B4-BE49-F238E27FC236}">
                <a16:creationId xmlns:a16="http://schemas.microsoft.com/office/drawing/2014/main" id="{CF609770-3887-427D-9135-E03A0C57E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36652" y="1865917"/>
            <a:ext cx="1595572" cy="1063299"/>
          </a:xfrm>
          <a:prstGeom prst="rect">
            <a:avLst/>
          </a:prstGeom>
        </p:spPr>
      </p:pic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E1497D7-A65A-4501-9D3E-5ED026A3AA0A}"/>
              </a:ext>
            </a:extLst>
          </p:cNvPr>
          <p:cNvCxnSpPr>
            <a:cxnSpLocks/>
          </p:cNvCxnSpPr>
          <p:nvPr/>
        </p:nvCxnSpPr>
        <p:spPr>
          <a:xfrm>
            <a:off x="3011648" y="1783961"/>
            <a:ext cx="1845580" cy="12549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B0D6CB1-68B3-4E2F-AFF1-CADDC6D1B6D6}"/>
              </a:ext>
            </a:extLst>
          </p:cNvPr>
          <p:cNvCxnSpPr>
            <a:cxnSpLocks/>
          </p:cNvCxnSpPr>
          <p:nvPr/>
        </p:nvCxnSpPr>
        <p:spPr>
          <a:xfrm flipH="1">
            <a:off x="2961316" y="1783961"/>
            <a:ext cx="1895912" cy="12549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" name="Picture 101" descr="A red apple&#10;&#10;Description automatically generated">
            <a:extLst>
              <a:ext uri="{FF2B5EF4-FFF2-40B4-BE49-F238E27FC236}">
                <a16:creationId xmlns:a16="http://schemas.microsoft.com/office/drawing/2014/main" id="{2CC0BEA8-476B-4677-BF9E-DFFF216999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815825" y="2054064"/>
            <a:ext cx="984841" cy="984841"/>
          </a:xfrm>
          <a:prstGeom prst="rect">
            <a:avLst/>
          </a:prstGeom>
        </p:spPr>
      </p:pic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3D91D59-8955-42D9-85DC-A38D4BAF26C6}"/>
              </a:ext>
            </a:extLst>
          </p:cNvPr>
          <p:cNvCxnSpPr>
            <a:cxnSpLocks/>
          </p:cNvCxnSpPr>
          <p:nvPr/>
        </p:nvCxnSpPr>
        <p:spPr>
          <a:xfrm flipH="1">
            <a:off x="8257591" y="1920606"/>
            <a:ext cx="611803" cy="1180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5404E69-2C90-4F50-9035-7BEDB64C2749}"/>
              </a:ext>
            </a:extLst>
          </p:cNvPr>
          <p:cNvCxnSpPr>
            <a:cxnSpLocks/>
          </p:cNvCxnSpPr>
          <p:nvPr/>
        </p:nvCxnSpPr>
        <p:spPr>
          <a:xfrm flipH="1" flipV="1">
            <a:off x="7981642" y="2634264"/>
            <a:ext cx="285819" cy="4583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F1AD059C-BB76-4CFA-B44B-4574DA1E7069}"/>
              </a:ext>
            </a:extLst>
          </p:cNvPr>
          <p:cNvSpPr txBox="1"/>
          <p:nvPr/>
        </p:nvSpPr>
        <p:spPr>
          <a:xfrm>
            <a:off x="595605" y="429671"/>
            <a:ext cx="1795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 </a:t>
            </a:r>
            <a:r>
              <a:rPr lang="sl-SI" b="1" dirty="0">
                <a:solidFill>
                  <a:schemeClr val="bg1"/>
                </a:solidFill>
              </a:rPr>
              <a:t>OSNOVNE HRANILNE SNOVI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AD5ECD0-2214-4469-8AD2-10170FA78BCB}"/>
              </a:ext>
            </a:extLst>
          </p:cNvPr>
          <p:cNvSpPr txBox="1"/>
          <p:nvPr/>
        </p:nvSpPr>
        <p:spPr>
          <a:xfrm>
            <a:off x="10020649" y="413069"/>
            <a:ext cx="1753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POMEN HRANILNIH SNOVI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C167378-3D0C-46B4-988B-95209D53F80B}"/>
              </a:ext>
            </a:extLst>
          </p:cNvPr>
          <p:cNvSpPr txBox="1"/>
          <p:nvPr/>
        </p:nvSpPr>
        <p:spPr>
          <a:xfrm>
            <a:off x="529339" y="1338596"/>
            <a:ext cx="21010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Beljakovine-za gradnjo celic, razvoj mišič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Maaščobe-vir energije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Ogljikovi hidrati-najpomebnejši vir energije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Vitamini-C za odpornost, D za kosti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Mineralne snovi-Kalcij, železo, magnezi, fosfor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Voda-Raztapljanje in prenos snovi, urovnamanje telesne temperature</a:t>
            </a:r>
          </a:p>
          <a:p>
            <a:endParaRPr lang="sl-SI" sz="1200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738C220-D4A3-4B1A-8F0D-CC7AA7CB1857}"/>
              </a:ext>
            </a:extLst>
          </p:cNvPr>
          <p:cNvSpPr txBox="1"/>
          <p:nvPr/>
        </p:nvSpPr>
        <p:spPr>
          <a:xfrm>
            <a:off x="10008065" y="1353001"/>
            <a:ext cx="1849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sl-SI" sz="1200" b="1" dirty="0"/>
              <a:t>Omogočajo rast in razvoj oskrbujejo z energijo-pomembno za delovanje organov.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sl-SI" sz="1200" b="1" dirty="0"/>
              <a:t>Večina hranilnih snovi je v vseh živilih le da je posameznih hranilnih snovi v nekaterih živilih manj, v drugih pa več.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62F2CD5-D8CB-4C3F-B712-94F9639B0940}"/>
              </a:ext>
            </a:extLst>
          </p:cNvPr>
          <p:cNvSpPr txBox="1"/>
          <p:nvPr/>
        </p:nvSpPr>
        <p:spPr>
          <a:xfrm>
            <a:off x="1728170" y="4201146"/>
            <a:ext cx="1711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POMEN VZGOJE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CC03635-02F3-477C-A91C-F77CA5881AA3}"/>
              </a:ext>
            </a:extLst>
          </p:cNvPr>
          <p:cNvSpPr txBox="1"/>
          <p:nvPr/>
        </p:nvSpPr>
        <p:spPr>
          <a:xfrm>
            <a:off x="9098571" y="3912019"/>
            <a:ext cx="1651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BOLEZNI POVEZANE S PREHRANO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ED0D33F-9AF7-4068-8DE4-51E19F12E542}"/>
              </a:ext>
            </a:extLst>
          </p:cNvPr>
          <p:cNvSpPr txBox="1"/>
          <p:nvPr/>
        </p:nvSpPr>
        <p:spPr>
          <a:xfrm>
            <a:off x="5423501" y="4924877"/>
            <a:ext cx="171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ZDRAVO PREHRANA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24D6E32-5834-4349-B571-F7487EAC05BF}"/>
              </a:ext>
            </a:extLst>
          </p:cNvPr>
          <p:cNvSpPr txBox="1"/>
          <p:nvPr/>
        </p:nvSpPr>
        <p:spPr>
          <a:xfrm>
            <a:off x="8919531" y="4917926"/>
            <a:ext cx="1887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Debelost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Motnje hranjenja- anoreksija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Bolezni srca in ožilja-zamašitev žil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sl-SI" sz="1200" b="1" dirty="0"/>
              <a:t>Sladkorna bolezen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1BC87AEE-0C54-4D01-B2D4-132267284AB8}"/>
              </a:ext>
            </a:extLst>
          </p:cNvPr>
          <p:cNvSpPr txBox="1"/>
          <p:nvPr/>
        </p:nvSpPr>
        <p:spPr>
          <a:xfrm>
            <a:off x="4975155" y="5727083"/>
            <a:ext cx="2675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sl-SI" sz="1200" b="1" dirty="0"/>
              <a:t>Količina zaužite hrane odvisna od starosti, spola, višine, teže in telesne aktivnosti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sl-SI" sz="1200" b="1" dirty="0"/>
              <a:t>Priporočljivo zaužiti 3 glavne obroke in 2 vmesna</a:t>
            </a:r>
          </a:p>
          <a:p>
            <a:endParaRPr lang="sl-SI" sz="12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3E117BB-14E7-40FE-A44C-286570284305}"/>
              </a:ext>
            </a:extLst>
          </p:cNvPr>
          <p:cNvSpPr txBox="1"/>
          <p:nvPr/>
        </p:nvSpPr>
        <p:spPr>
          <a:xfrm>
            <a:off x="1422333" y="4907279"/>
            <a:ext cx="208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sl-SI" sz="1200" b="1" dirty="0"/>
              <a:t>Pomembno, da so starši vzor zdravega življenja otroku in da ga že od rojstva učijo zdravih prehranjevalnih navad. </a:t>
            </a:r>
          </a:p>
          <a:p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45487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B507-329D-422E-B807-485AE502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070"/>
            <a:ext cx="10515600" cy="20125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                                           KRATEK ZAPIS O DELU: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800" b="1" dirty="0"/>
              <a:t>Filmček na temo zdrave izbire prehrane sem izbral, ker se mi je zdelo zanimivo in ker sem želel izvedeti več o zdravi prehrani. Izvedel sem, na kaj moramo biti pozorni, ko nakupujemo živila.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800" b="1" dirty="0"/>
              <a:t>Ne smemo nasedati na velike vabljive napise na embalažah, ampak moramo prebrati tudi drobni tisk. Prav tako pa me je filmček opozoril na pomembnost gibanja.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800" b="1" dirty="0"/>
              <a:t>Trudil se bom posegati po manj škodljivih izdelkih, in jih nadomestiti z zdravimi</a:t>
            </a:r>
            <a:r>
              <a:rPr lang="sl-SI" sz="1800" b="1"/>
              <a:t>, domačimi ter biti bolj fizično aktiven. </a:t>
            </a:r>
            <a:endParaRPr lang="sl-SI" sz="1800" b="1" dirty="0"/>
          </a:p>
          <a:p>
            <a:pPr lvl="1">
              <a:buFont typeface="Wingdings" panose="05000000000000000000" pitchFamily="2" charset="2"/>
              <a:buChar char="Ø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873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Aleksander Vochl</dc:creator>
  <cp:lastModifiedBy>Aleksander Vochl</cp:lastModifiedBy>
  <cp:revision>10</cp:revision>
  <dcterms:created xsi:type="dcterms:W3CDTF">2020-04-23T15:38:39Z</dcterms:created>
  <dcterms:modified xsi:type="dcterms:W3CDTF">2020-04-23T17:10:06Z</dcterms:modified>
</cp:coreProperties>
</file>